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handoutMasterIdLst>
    <p:handoutMasterId r:id="rId11"/>
  </p:handoutMasterIdLst>
  <p:sldIdLst>
    <p:sldId id="322" r:id="rId2"/>
    <p:sldId id="335" r:id="rId3"/>
    <p:sldId id="333" r:id="rId4"/>
    <p:sldId id="334" r:id="rId5"/>
    <p:sldId id="329" r:id="rId6"/>
    <p:sldId id="331" r:id="rId7"/>
    <p:sldId id="332" r:id="rId8"/>
    <p:sldId id="336" r:id="rId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2"/>
    <p:restoredTop sz="92170"/>
  </p:normalViewPr>
  <p:slideViewPr>
    <p:cSldViewPr snapToGrid="0" snapToObjects="1">
      <p:cViewPr varScale="1">
        <p:scale>
          <a:sx n="79" d="100"/>
          <a:sy n="79" d="100"/>
        </p:scale>
        <p:origin x="18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FB460-ED84-6746-AE91-D996ADBF4C1E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4C054-ECED-3C43-B48A-BA8C206E3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3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3DC3-8D79-4807-A9C4-F196662FB5ED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D9DB-B3C6-40BF-AFE5-72BC14A3D01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1885B-ABCB-4422-844C-F2BC793652B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689" b="1" cap="all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FCA-CD5C-4585-AA80-41EC3F0520D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1"/>
            <a:ext cx="5743787" cy="6436925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36925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62DB-6465-419C-B438-DC533770354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0745-FED9-4B52-B24A-482E5619DE6D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D1233-D7BF-4E89-96DE-E25B636C9F6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81E-D0E9-4EA6-966A-77773C35F2B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5E0C-16FF-457F-B40B-9BC34B62E20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7AA0-2A20-4D49-BD13-75CFB189381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75841"/>
            <a:ext cx="11704320" cy="643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 hangingPunct="1"/>
            <a:fld id="{EED53318-8D59-4880-A6DF-88AD7A8B670A}" type="datetime1">
              <a:rPr lang="zh-TW" altLang="en-US" kern="1200" smtClean="0">
                <a:solidFill>
                  <a:prstClr val="black">
                    <a:tint val="75000"/>
                  </a:prstClr>
                </a:solidFill>
              </a:rPr>
              <a:pPr defTabSz="1300460" hangingPunct="1"/>
              <a:t>2020/11/24</a:t>
            </a:fld>
            <a:endParaRPr lang="zh-TW" alt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 hangingPunct="1"/>
            <a:fld id="{526E00CB-8501-4F2D-848A-75EE1E677C4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</a:rPr>
              <a:pPr defTabSz="1300460" hangingPunct="1"/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02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defTabSz="1300460" rtl="0" eaLnBrk="1" latinLnBrk="0" hangingPunct="1"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72" indent="-487672" algn="l" defTabSz="1300460" rtl="0" eaLnBrk="1" latinLnBrk="0" hangingPunct="1">
        <a:spcBef>
          <a:spcPct val="20000"/>
        </a:spcBef>
        <a:buFont typeface="Arial" pitchFamily="34" charset="0"/>
        <a:buChar char="•"/>
        <a:defRPr sz="4551" kern="12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1300460" rtl="0" eaLnBrk="1" latinLnBrk="0" hangingPunct="1">
        <a:spcBef>
          <a:spcPct val="20000"/>
        </a:spcBef>
        <a:buFont typeface="Arial" pitchFamily="34" charset="0"/>
        <a:buChar char="–"/>
        <a:defRPr sz="3982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spcBef>
          <a:spcPct val="20000"/>
        </a:spcBef>
        <a:buFont typeface="Arial" pitchFamily="34" charset="0"/>
        <a:buChar char="–"/>
        <a:defRPr sz="2844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spcBef>
          <a:spcPct val="20000"/>
        </a:spcBef>
        <a:buFont typeface="Arial" pitchFamily="34" charset="0"/>
        <a:buChar char="»"/>
        <a:defRPr sz="2844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quizzes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If we increase the margin from very tiny to a moderate size, </a:t>
            </a:r>
          </a:p>
          <a:p>
            <a:pPr lvl="1"/>
            <a:r>
              <a:rPr lang="en-US" dirty="0"/>
              <a:t>the training error tends to increase or decrease?</a:t>
            </a:r>
          </a:p>
          <a:p>
            <a:pPr lvl="1"/>
            <a:r>
              <a:rPr lang="en-US" dirty="0"/>
              <a:t>the test error tends to increase or decrease?</a:t>
            </a:r>
          </a:p>
          <a:p>
            <a:r>
              <a:rPr lang="en-US" dirty="0"/>
              <a:t>What is the difference between linear SVM and logistic regression?</a:t>
            </a:r>
          </a:p>
          <a:p>
            <a:r>
              <a:rPr lang="en-US" dirty="0"/>
              <a:t>What is the difference between linear SVM and SVM with linear kernel?</a:t>
            </a:r>
          </a:p>
          <a:p>
            <a:r>
              <a:rPr lang="en-US" dirty="0"/>
              <a:t>Compare SVM with polynomial kernel and linear model using poly-2 feature engineering, what are their advantages and disadvantages?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44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Generating ROC Curve is expensive?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students said that generating the ROC curve is expensive</a:t>
            </a:r>
          </a:p>
          <a:p>
            <a:pPr lvl="1"/>
            <a:r>
              <a:rPr lang="en-US" dirty="0"/>
              <a:t>Yes, it is expensive compared to computing, for example, accuracy.  If we have </a:t>
            </a:r>
            <a:r>
              <a:rPr lang="en-US" i="1" dirty="0"/>
              <a:t>n</a:t>
            </a:r>
            <a:r>
              <a:rPr lang="en-US" dirty="0"/>
              <a:t> test instances, we will need O(</a:t>
            </a:r>
            <a:r>
              <a:rPr lang="en-US" i="1" dirty="0"/>
              <a:t>n</a:t>
            </a:r>
            <a:r>
              <a:rPr lang="en-US" dirty="0"/>
              <a:t>) thresholds</a:t>
            </a:r>
          </a:p>
          <a:p>
            <a:pPr lvl="1"/>
            <a:r>
              <a:rPr lang="en-US" dirty="0"/>
              <a:t>However, only need to go through all the training instances </a:t>
            </a:r>
            <a:r>
              <a:rPr lang="en-US" b="1" i="1" u="sng" dirty="0">
                <a:solidFill>
                  <a:srgbClr val="FF0000"/>
                </a:solidFill>
              </a:rPr>
              <a:t>once</a:t>
            </a:r>
            <a:r>
              <a:rPr lang="en-US" dirty="0"/>
              <a:t>, i.e., the complexity is </a:t>
            </a:r>
            <a:r>
              <a:rPr lang="en-US" i="1" dirty="0"/>
              <a:t>O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 it is not as expensive as some students thought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96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generate the ROC curve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5"/>
              <p:cNvGraphicFramePr>
                <a:graphicFrameLocks noGrp="1"/>
              </p:cNvGraphicFramePr>
              <p:nvPr>
                <p:ph sz="half" idx="1"/>
              </p:nvPr>
            </p:nvGraphicFramePr>
            <p:xfrm>
              <a:off x="650875" y="2276478"/>
              <a:ext cx="2127494" cy="64362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52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978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Seq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0.95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0.91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0.88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0.60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0.07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0.04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0.01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5"/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718398185"/>
                  </p:ext>
                </p:extLst>
              </p:nvPr>
            </p:nvGraphicFramePr>
            <p:xfrm>
              <a:off x="650875" y="2276478"/>
              <a:ext cx="2127494" cy="64362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5217"/>
                    <a:gridCol w="914400"/>
                    <a:gridCol w="597877"/>
                  </a:tblGrid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Seq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9835" marR="59835">
                        <a:blipFill rotWithShape="0">
                          <a:blip r:embed="rId2"/>
                          <a:stretch>
                            <a:fillRect l="-67550" t="-9375" r="-66225" b="-10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9835" marR="59835">
                        <a:blipFill rotWithShape="0">
                          <a:blip r:embed="rId2"/>
                          <a:stretch>
                            <a:fillRect l="-258163" t="-9375" r="-2041" b="-1008333"/>
                          </a:stretch>
                        </a:blipFill>
                      </a:tcPr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0.95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0.88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0.60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0.33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7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0.07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0.04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0.01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</a:tbl>
              </a:graphicData>
            </a:graphic>
          </p:graphicFrame>
        </mc:Fallback>
      </mc:AlternateContent>
      <p:sp>
        <p:nvSpPr>
          <p:cNvPr id="13" name="TextBox 12"/>
          <p:cNvSpPr txBox="1"/>
          <p:nvPr/>
        </p:nvSpPr>
        <p:spPr>
          <a:xfrm>
            <a:off x="2936499" y="2625192"/>
            <a:ext cx="5553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TP=0, FP=0, so </a:t>
            </a:r>
            <a:r>
              <a:rPr lang="en-US" sz="2800" dirty="0"/>
              <a:t>TPR=0/4; FPR=0/6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13049" y="3182042"/>
            <a:ext cx="5458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TP=1, FP=0, so </a:t>
            </a:r>
            <a:r>
              <a:rPr lang="en-US" sz="2800" dirty="0"/>
              <a:t>TPR=1/4; FPR=0/6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07186" y="3774065"/>
            <a:ext cx="537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TP=2, FP=0, so </a:t>
            </a:r>
            <a:r>
              <a:rPr lang="en-US" sz="2800" dirty="0"/>
              <a:t>TPR=2/4; FPR=0/6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18909" y="4366084"/>
            <a:ext cx="537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TP=2, FP=1, so </a:t>
            </a:r>
            <a:r>
              <a:rPr lang="en-US" sz="2800" dirty="0"/>
              <a:t>TPR=2/4; FPR=1/6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30631" y="4940516"/>
            <a:ext cx="5456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TP=2, FP=2, so </a:t>
            </a:r>
            <a:r>
              <a:rPr lang="en-US" sz="2800" dirty="0"/>
              <a:t>TPR=2/4; FPR=2/6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42352" y="5514950"/>
            <a:ext cx="537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TP=3, FP=2, so</a:t>
            </a:r>
            <a:r>
              <a:rPr lang="en-US" sz="2800" dirty="0"/>
              <a:t> TPR=3/4; FPR=2/6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4073" y="6106965"/>
            <a:ext cx="537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TP=3, FP=3, so </a:t>
            </a:r>
            <a:r>
              <a:rPr lang="en-US" sz="2800" dirty="0"/>
              <a:t>TPR=3/4; FPR=3/6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48210" y="6681399"/>
            <a:ext cx="537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TP=3, FP=4, so</a:t>
            </a:r>
            <a:r>
              <a:rPr lang="en-US" sz="2800" dirty="0"/>
              <a:t> TPR=3/4; FPR=4/6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42347" y="7273416"/>
            <a:ext cx="537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TP=4, FP=4,</a:t>
            </a:r>
            <a:r>
              <a:rPr lang="en-US" sz="2800" dirty="0"/>
              <a:t> so TPR=4/4; FPR=4/6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36485" y="7865434"/>
            <a:ext cx="537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TP=4, FP=5</a:t>
            </a:r>
            <a:r>
              <a:rPr lang="en-US" sz="2800" dirty="0"/>
              <a:t>, so TPR=4/4; FPR=5/6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48207" y="8422283"/>
            <a:ext cx="537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TP=4, FP=6, so </a:t>
            </a:r>
            <a:r>
              <a:rPr lang="en-US" sz="2800" dirty="0"/>
              <a:t>TPR=4/4; FPR=6/6</a:t>
            </a:r>
          </a:p>
        </p:txBody>
      </p:sp>
    </p:spTree>
    <p:extLst>
      <p:ext uri="{BB962C8B-B14F-4D97-AF65-F5344CB8AC3E}">
        <p14:creationId xmlns:p14="http://schemas.microsoft.com/office/powerpoint/2010/main" val="87043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691" y="2016196"/>
            <a:ext cx="8165563" cy="6003761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ROC curve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62DB-6465-419C-B438-DC533770354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Content Placeholder 5"/>
              <p:cNvGraphicFramePr>
                <a:graphicFrameLocks noGrp="1"/>
              </p:cNvGraphicFramePr>
              <p:nvPr>
                <p:ph sz="half" idx="1"/>
              </p:nvPr>
            </p:nvGraphicFramePr>
            <p:xfrm>
              <a:off x="650875" y="2276478"/>
              <a:ext cx="2127494" cy="64362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52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978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Seq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0.95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0.91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0.88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0.60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0.07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0.04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0.01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Content Placeholder 5"/>
              <p:cNvGraphicFramePr>
                <a:graphicFrameLocks noGrp="1"/>
              </p:cNvGraphicFramePr>
              <p:nvPr>
                <p:ph sz="half" idx="1"/>
                <p:extLst/>
              </p:nvPr>
            </p:nvGraphicFramePr>
            <p:xfrm>
              <a:off x="650875" y="2276478"/>
              <a:ext cx="2127494" cy="64362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5217"/>
                    <a:gridCol w="914400"/>
                    <a:gridCol w="597877"/>
                  </a:tblGrid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Seq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9835" marR="59835">
                        <a:blipFill rotWithShape="0">
                          <a:blip r:embed="rId3"/>
                          <a:stretch>
                            <a:fillRect l="-67550" t="-9375" r="-66225" b="-10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9835" marR="59835">
                        <a:blipFill rotWithShape="0">
                          <a:blip r:embed="rId3"/>
                          <a:stretch>
                            <a:fillRect l="-258163" t="-9375" r="-2041" b="-1008333"/>
                          </a:stretch>
                        </a:blipFill>
                      </a:tcPr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0.95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0.88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0.60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0.33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7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0.07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0.04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0.01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5" name="Content Placeholder 5"/>
          <p:cNvGraphicFramePr>
            <a:graphicFrameLocks noGrp="1"/>
          </p:cNvGraphicFramePr>
          <p:nvPr>
            <p:ph sz="half" idx="1"/>
          </p:nvPr>
        </p:nvGraphicFramePr>
        <p:xfrm>
          <a:off x="3150229" y="1962225"/>
          <a:ext cx="1851264" cy="70214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5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5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TPR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FPR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0/4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1/4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2/4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2/4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2/4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3/4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3/4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3/4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4/4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4/4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4/4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532836" y="7801875"/>
                <a:ext cx="7111498" cy="910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𝐴𝑈𝐶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∗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∗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∗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836" y="7801875"/>
                <a:ext cx="7111498" cy="91089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970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ROC curve and Area Under ROC curve compare different classifiers by going through all thresholds</a:t>
            </a:r>
          </a:p>
          <a:p>
            <a:r>
              <a:rPr lang="en-US" dirty="0"/>
              <a:t>In practice, we still need to decide a threshold for future decision making.  How to find a proper threshold?</a:t>
            </a:r>
          </a:p>
          <a:p>
            <a:pPr lvl="1"/>
            <a:r>
              <a:rPr lang="en-US" dirty="0"/>
              <a:t>It depends on your task</a:t>
            </a:r>
          </a:p>
          <a:p>
            <a:pPr lvl="1"/>
            <a:r>
              <a:rPr lang="en-US" dirty="0"/>
              <a:t>Find the point that is the farthest from the diagonal line or closest to the point (0, 1)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8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82" y="718490"/>
            <a:ext cx="8662344" cy="84054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1677" y="1105311"/>
            <a:ext cx="4212883" cy="7607455"/>
          </a:xfrm>
        </p:spPr>
        <p:txBody>
          <a:bodyPr>
            <a:normAutofit lnSpcReduction="10000"/>
          </a:bodyPr>
          <a:lstStyle/>
          <a:p>
            <a:r>
              <a:rPr lang="en-US" sz="4000" dirty="0"/>
              <a:t>The red line is</a:t>
            </a:r>
          </a:p>
          <a:p>
            <a:pPr lvl="1"/>
            <a:r>
              <a:rPr lang="en-US" sz="3200" dirty="0"/>
              <a:t>parallel to the diagonal line</a:t>
            </a:r>
          </a:p>
          <a:p>
            <a:pPr lvl="1"/>
            <a:r>
              <a:rPr lang="en-US" sz="3200" dirty="0"/>
              <a:t>a tangent line to the ROC curve</a:t>
            </a:r>
          </a:p>
          <a:p>
            <a:r>
              <a:rPr lang="en-US" sz="4000" dirty="0"/>
              <a:t>The tangential intersection point is farthest from the diagonal line</a:t>
            </a:r>
          </a:p>
          <a:p>
            <a:pPr lvl="1"/>
            <a:r>
              <a:rPr lang="en-US" sz="3431" dirty="0"/>
              <a:t>We may use this point as a threshold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1001936" y="1105311"/>
            <a:ext cx="2700000" cy="258734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23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Determine the optimal threshold based on the task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275841"/>
            <a:ext cx="11704320" cy="69209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Diagnose rare diseases</a:t>
            </a:r>
          </a:p>
          <a:p>
            <a:pPr lvl="1"/>
            <a:r>
              <a:rPr lang="en-US" dirty="0"/>
              <a:t>If someone has disease(s), fail to identify is a huge problem</a:t>
            </a:r>
          </a:p>
          <a:p>
            <a:pPr lvl="1"/>
            <a:r>
              <a:rPr lang="en-US" dirty="0"/>
              <a:t>Type II error (false negative) should be small</a:t>
            </a:r>
          </a:p>
          <a:p>
            <a:pPr lvl="1"/>
            <a:r>
              <a:rPr lang="en-US" dirty="0"/>
              <a:t>Threshold should be very low</a:t>
            </a:r>
          </a:p>
          <a:p>
            <a:pPr lvl="2"/>
            <a:r>
              <a:rPr lang="en-US" dirty="0"/>
              <a:t>Allowing more false positives</a:t>
            </a:r>
          </a:p>
          <a:p>
            <a:r>
              <a:rPr lang="en-US" dirty="0"/>
              <a:t>Ban game bots</a:t>
            </a:r>
          </a:p>
          <a:p>
            <a:pPr lvl="1"/>
            <a:r>
              <a:rPr lang="en-US" dirty="0"/>
              <a:t>If identifying a real user as a bot, </a:t>
            </a:r>
            <a:r>
              <a:rPr lang="en-US"/>
              <a:t>this might be a </a:t>
            </a:r>
            <a:r>
              <a:rPr lang="en-US" dirty="0"/>
              <a:t>huge problem</a:t>
            </a:r>
          </a:p>
          <a:p>
            <a:pPr lvl="1"/>
            <a:r>
              <a:rPr lang="en-US" dirty="0"/>
              <a:t>Type I error (false positive) should be small</a:t>
            </a:r>
          </a:p>
          <a:p>
            <a:pPr lvl="1"/>
            <a:r>
              <a:rPr lang="en-US" dirty="0"/>
              <a:t>Threshold should be very high</a:t>
            </a:r>
          </a:p>
          <a:p>
            <a:pPr lvl="2"/>
            <a:r>
              <a:rPr lang="en-US" dirty="0"/>
              <a:t>Allowing false negatives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62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24961-B4E5-2D49-87D5-7B90FF6E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Road map of how we derived 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7806B-B166-CD4D-AF32-A3B314E41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TW" dirty="0"/>
              <a:t>Maxmize margin with inequality constraints</a:t>
            </a:r>
          </a:p>
          <a:p>
            <a:pPr lvl="1"/>
            <a:r>
              <a:rPr lang="en-TW" dirty="0"/>
              <a:t>Can be modeled in primal form</a:t>
            </a:r>
          </a:p>
          <a:p>
            <a:pPr lvl="1"/>
            <a:r>
              <a:rPr lang="en-TW" dirty="0"/>
              <a:t>Can be solved by standard QP solvers</a:t>
            </a:r>
          </a:p>
          <a:p>
            <a:r>
              <a:rPr lang="en-TW" dirty="0"/>
              <a:t>Introducing kernel functions to map features into higher (could be infinite) dimension</a:t>
            </a:r>
          </a:p>
          <a:p>
            <a:pPr lvl="1"/>
            <a:r>
              <a:rPr lang="en-TW" dirty="0"/>
              <a:t>Difficult (could be impossible) to solve when modeled in primal form</a:t>
            </a:r>
          </a:p>
          <a:p>
            <a:pPr lvl="1"/>
            <a:r>
              <a:rPr lang="en-TW" dirty="0"/>
              <a:t>SVM follows certain properties such that solving dual form equivalents to solvig primal form</a:t>
            </a:r>
          </a:p>
          <a:p>
            <a:pPr lvl="1"/>
            <a:r>
              <a:rPr lang="en-TW" dirty="0"/>
              <a:t>Dual form can be solved by standard QP solvers, even if kernel functions map features to infinite dimensional</a:t>
            </a:r>
          </a:p>
          <a:p>
            <a:pPr lvl="1"/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CE29F-EE74-E540-A352-FB304A15B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813B4-C755-7A4B-A4B2-278AC3512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84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738</Words>
  <Application>Microsoft Macintosh PowerPoint</Application>
  <PresentationFormat>Custom</PresentationFormat>
  <Paragraphs>161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Cambria Math</vt:lpstr>
      <vt:lpstr>Helvetica Neue</vt:lpstr>
      <vt:lpstr>1_Office Theme</vt:lpstr>
      <vt:lpstr>Review quizzes</vt:lpstr>
      <vt:lpstr>Generating ROC Curve is expensive?</vt:lpstr>
      <vt:lpstr>How to generate the ROC curve</vt:lpstr>
      <vt:lpstr>Plotting the ROC curve</vt:lpstr>
      <vt:lpstr>ROC curve</vt:lpstr>
      <vt:lpstr>PowerPoint Presentation</vt:lpstr>
      <vt:lpstr>Determine the optimal threshold based on the task </vt:lpstr>
      <vt:lpstr>Road map of how we derived SVM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cp:lastModifiedBy>陳弘軒 (hhchen)</cp:lastModifiedBy>
  <cp:revision>197</cp:revision>
  <dcterms:modified xsi:type="dcterms:W3CDTF">2020-11-24T00:45:06Z</dcterms:modified>
</cp:coreProperties>
</file>